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912A33-A5DE-4C2E-B16D-7D6E7FD69028}"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2F135AB2-CB5D-45DC-BAA3-648F82A59B9C}">
      <dgm:prSet/>
      <dgm:spPr/>
      <dgm:t>
        <a:bodyPr/>
        <a:lstStyle/>
        <a:p>
          <a:r>
            <a:rPr lang="el-GR" dirty="0" smtClean="0"/>
            <a:t>Η σωστή λειτουργία ενός μεγάλου αριθμού μηχανών, συσκευών και συστημάτων εξαρτάται με κάποιο τρόπο από τη βαρύτητα.</a:t>
          </a:r>
          <a:endParaRPr lang="el-GR" dirty="0"/>
        </a:p>
      </dgm:t>
    </dgm:pt>
    <dgm:pt modelId="{DBA65E4E-480A-4DF4-9983-269C008E7A61}" type="parTrans" cxnId="{279361C9-BDDE-43BB-BDCB-03C608DC86A0}">
      <dgm:prSet/>
      <dgm:spPr/>
      <dgm:t>
        <a:bodyPr/>
        <a:lstStyle/>
        <a:p>
          <a:endParaRPr lang="el-GR"/>
        </a:p>
      </dgm:t>
    </dgm:pt>
    <dgm:pt modelId="{25A7F0D5-8126-4BAB-85A4-E34A6570202C}" type="sibTrans" cxnId="{279361C9-BDDE-43BB-BDCB-03C608DC86A0}">
      <dgm:prSet/>
      <dgm:spPr/>
      <dgm:t>
        <a:bodyPr/>
        <a:lstStyle/>
        <a:p>
          <a:endParaRPr lang="el-GR"/>
        </a:p>
      </dgm:t>
    </dgm:pt>
    <dgm:pt modelId="{4A4B9687-7B94-4BB4-8DE6-4A1C3993C241}">
      <dgm:prSet/>
      <dgm:spPr/>
      <dgm:t>
        <a:bodyPr/>
        <a:lstStyle/>
        <a:p>
          <a:r>
            <a:rPr lang="el-GR"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CFBACDC8-35D3-40EF-AECD-DA4EE26F7465}" type="parTrans" cxnId="{B89CB36C-866D-45F5-875A-C79E24145E8A}">
      <dgm:prSet/>
      <dgm:spPr/>
      <dgm:t>
        <a:bodyPr/>
        <a:lstStyle/>
        <a:p>
          <a:endParaRPr lang="el-GR"/>
        </a:p>
      </dgm:t>
    </dgm:pt>
    <dgm:pt modelId="{ADE1F070-235A-48A9-95F2-E7BB2BBF98EA}" type="sibTrans" cxnId="{B89CB36C-866D-45F5-875A-C79E24145E8A}">
      <dgm:prSet/>
      <dgm:spPr/>
      <dgm:t>
        <a:bodyPr/>
        <a:lstStyle/>
        <a:p>
          <a:endParaRPr lang="el-GR"/>
        </a:p>
      </dgm:t>
    </dgm:pt>
    <dgm:pt modelId="{6A5151CE-4AA6-47D8-A387-853987262BAF}">
      <dgm:prSet/>
      <dgm:spPr/>
      <dgm:t>
        <a:bodyPr/>
        <a:lstStyle/>
        <a:p>
          <a:r>
            <a:rPr lang="el-GR" dirty="0" smtClean="0"/>
            <a:t> Ένα ρολόι που λειτουργεί με ένα εκκρεμές βασίζει τη λειτουργία του στη δύναμη της βαρύτητας για τον υπολογισμό του χρόνου.</a:t>
          </a:r>
          <a:endParaRPr lang="el-GR" dirty="0"/>
        </a:p>
      </dgm:t>
    </dgm:pt>
    <dgm:pt modelId="{86DAABE8-0732-4B44-8DA0-BAD57CE4DC47}" type="parTrans" cxnId="{C6697AF5-777C-4D85-9D7C-3E8F58396943}">
      <dgm:prSet/>
      <dgm:spPr/>
      <dgm:t>
        <a:bodyPr/>
        <a:lstStyle/>
        <a:p>
          <a:endParaRPr lang="el-GR"/>
        </a:p>
      </dgm:t>
    </dgm:pt>
    <dgm:pt modelId="{20DCCCBC-2538-47D3-9687-8B83DEBE021A}" type="sibTrans" cxnId="{C6697AF5-777C-4D85-9D7C-3E8F58396943}">
      <dgm:prSet/>
      <dgm:spPr/>
      <dgm:t>
        <a:bodyPr/>
        <a:lstStyle/>
        <a:p>
          <a:endParaRPr lang="el-GR"/>
        </a:p>
      </dgm:t>
    </dgm:pt>
    <dgm:pt modelId="{E4B20787-160A-4ADB-8FC7-D2C319AB6E56}">
      <dgm:prSet/>
      <dgm:spPr/>
      <dgm:t>
        <a:bodyPr/>
        <a:lstStyle/>
        <a:p>
          <a:r>
            <a:rPr lang="el-GR" smtClean="0"/>
            <a:t> 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l-GR"/>
        </a:p>
      </dgm:t>
    </dgm:pt>
    <dgm:pt modelId="{F1B16BAD-90FC-43CC-8260-F4571B629F52}" type="parTrans" cxnId="{4C131710-8793-46C6-B357-19E34A568AA2}">
      <dgm:prSet/>
      <dgm:spPr/>
      <dgm:t>
        <a:bodyPr/>
        <a:lstStyle/>
        <a:p>
          <a:endParaRPr lang="el-GR"/>
        </a:p>
      </dgm:t>
    </dgm:pt>
    <dgm:pt modelId="{CA57BD5C-28C7-483B-B4D6-2FE7430BA046}" type="sibTrans" cxnId="{4C131710-8793-46C6-B357-19E34A568AA2}">
      <dgm:prSet/>
      <dgm:spPr/>
      <dgm:t>
        <a:bodyPr/>
        <a:lstStyle/>
        <a:p>
          <a:endParaRPr lang="el-GR"/>
        </a:p>
      </dgm:t>
    </dgm:pt>
    <dgm:pt modelId="{3FB0F827-8D7E-45C0-8FAE-6707D98218DC}">
      <dgm:prSet/>
      <dgm:spPr/>
      <dgm:t>
        <a:bodyPr/>
        <a:lstStyle/>
        <a:p>
          <a:r>
            <a:rPr lang="el-GR" dirty="0" smtClean="0"/>
            <a:t> Τέλος, οι τεχνητοί δορυφόροι είναι και αυτοί μια εφαρμογή της βαρύτητας που μαθηματικά είχε διατυπωθεί στο έργο "Principia" του Νεύτωνα.</a:t>
          </a:r>
          <a:endParaRPr lang="el-GR" dirty="0"/>
        </a:p>
      </dgm:t>
    </dgm:pt>
    <dgm:pt modelId="{9A7D0B76-1DB6-4EC9-B692-43FE8731E272}" type="parTrans" cxnId="{7890FF94-6CFB-43D7-8594-CD6528A70461}">
      <dgm:prSet/>
      <dgm:spPr/>
      <dgm:t>
        <a:bodyPr/>
        <a:lstStyle/>
        <a:p>
          <a:endParaRPr lang="el-GR"/>
        </a:p>
      </dgm:t>
    </dgm:pt>
    <dgm:pt modelId="{3D32BBCD-F828-4751-9A81-E054365CEEB0}" type="sibTrans" cxnId="{7890FF94-6CFB-43D7-8594-CD6528A70461}">
      <dgm:prSet/>
      <dgm:spPr/>
      <dgm:t>
        <a:bodyPr/>
        <a:lstStyle/>
        <a:p>
          <a:endParaRPr lang="el-GR"/>
        </a:p>
      </dgm:t>
    </dgm:pt>
    <dgm:pt modelId="{4E92562E-7EE6-48D2-B1D4-17EC02513FE4}" type="pres">
      <dgm:prSet presAssocID="{0E912A33-A5DE-4C2E-B16D-7D6E7FD69028}" presName="cycle" presStyleCnt="0">
        <dgm:presLayoutVars>
          <dgm:dir/>
          <dgm:resizeHandles val="exact"/>
        </dgm:presLayoutVars>
      </dgm:prSet>
      <dgm:spPr/>
    </dgm:pt>
    <dgm:pt modelId="{936C5B66-587F-4AB5-BC85-6C51AE737B74}" type="pres">
      <dgm:prSet presAssocID="{2F135AB2-CB5D-45DC-BAA3-648F82A59B9C}" presName="node" presStyleLbl="node1" presStyleIdx="0" presStyleCnt="5">
        <dgm:presLayoutVars>
          <dgm:bulletEnabled val="1"/>
        </dgm:presLayoutVars>
      </dgm:prSet>
      <dgm:spPr/>
    </dgm:pt>
    <dgm:pt modelId="{BADD6DF2-78B1-4615-8DF1-7785CCDAD479}" type="pres">
      <dgm:prSet presAssocID="{25A7F0D5-8126-4BAB-85A4-E34A6570202C}" presName="sibTrans" presStyleLbl="sibTrans2D1" presStyleIdx="0" presStyleCnt="5"/>
      <dgm:spPr/>
    </dgm:pt>
    <dgm:pt modelId="{B19DFB8E-8E40-42CC-A8DF-5EE8D1EE5A88}" type="pres">
      <dgm:prSet presAssocID="{25A7F0D5-8126-4BAB-85A4-E34A6570202C}" presName="connectorText" presStyleLbl="sibTrans2D1" presStyleIdx="0" presStyleCnt="5"/>
      <dgm:spPr/>
    </dgm:pt>
    <dgm:pt modelId="{65932841-E733-44A3-961A-EB4541CA1C8B}" type="pres">
      <dgm:prSet presAssocID="{4A4B9687-7B94-4BB4-8DE6-4A1C3993C241}" presName="node" presStyleLbl="node1" presStyleIdx="1" presStyleCnt="5">
        <dgm:presLayoutVars>
          <dgm:bulletEnabled val="1"/>
        </dgm:presLayoutVars>
      </dgm:prSet>
      <dgm:spPr/>
      <dgm:t>
        <a:bodyPr/>
        <a:lstStyle/>
        <a:p>
          <a:endParaRPr lang="el-GR"/>
        </a:p>
      </dgm:t>
    </dgm:pt>
    <dgm:pt modelId="{18D9FAD0-62AC-48E1-B86C-2D8FB08E3114}" type="pres">
      <dgm:prSet presAssocID="{ADE1F070-235A-48A9-95F2-E7BB2BBF98EA}" presName="sibTrans" presStyleLbl="sibTrans2D1" presStyleIdx="1" presStyleCnt="5"/>
      <dgm:spPr/>
    </dgm:pt>
    <dgm:pt modelId="{12F5C533-4655-4137-910E-A05AE975250A}" type="pres">
      <dgm:prSet presAssocID="{ADE1F070-235A-48A9-95F2-E7BB2BBF98EA}" presName="connectorText" presStyleLbl="sibTrans2D1" presStyleIdx="1" presStyleCnt="5"/>
      <dgm:spPr/>
    </dgm:pt>
    <dgm:pt modelId="{485F40CA-A433-4C8C-8B97-B24D61F7270C}" type="pres">
      <dgm:prSet presAssocID="{6A5151CE-4AA6-47D8-A387-853987262BAF}" presName="node" presStyleLbl="node1" presStyleIdx="2" presStyleCnt="5">
        <dgm:presLayoutVars>
          <dgm:bulletEnabled val="1"/>
        </dgm:presLayoutVars>
      </dgm:prSet>
      <dgm:spPr/>
    </dgm:pt>
    <dgm:pt modelId="{04558D68-B442-4F3F-BF53-B6C60B371E56}" type="pres">
      <dgm:prSet presAssocID="{20DCCCBC-2538-47D3-9687-8B83DEBE021A}" presName="sibTrans" presStyleLbl="sibTrans2D1" presStyleIdx="2" presStyleCnt="5"/>
      <dgm:spPr/>
    </dgm:pt>
    <dgm:pt modelId="{326F348E-F798-4ADB-BB36-06A900A0E415}" type="pres">
      <dgm:prSet presAssocID="{20DCCCBC-2538-47D3-9687-8B83DEBE021A}" presName="connectorText" presStyleLbl="sibTrans2D1" presStyleIdx="2" presStyleCnt="5"/>
      <dgm:spPr/>
    </dgm:pt>
    <dgm:pt modelId="{3A82F6D0-36BD-49D0-B2AA-A66D30E8309C}" type="pres">
      <dgm:prSet presAssocID="{E4B20787-160A-4ADB-8FC7-D2C319AB6E56}" presName="node" presStyleLbl="node1" presStyleIdx="3" presStyleCnt="5">
        <dgm:presLayoutVars>
          <dgm:bulletEnabled val="1"/>
        </dgm:presLayoutVars>
      </dgm:prSet>
      <dgm:spPr/>
    </dgm:pt>
    <dgm:pt modelId="{D1C0E147-684D-4646-A264-D002DB3CDF19}" type="pres">
      <dgm:prSet presAssocID="{CA57BD5C-28C7-483B-B4D6-2FE7430BA046}" presName="sibTrans" presStyleLbl="sibTrans2D1" presStyleIdx="3" presStyleCnt="5"/>
      <dgm:spPr/>
    </dgm:pt>
    <dgm:pt modelId="{760615E9-4767-4FB1-9F9B-F79051279E84}" type="pres">
      <dgm:prSet presAssocID="{CA57BD5C-28C7-483B-B4D6-2FE7430BA046}" presName="connectorText" presStyleLbl="sibTrans2D1" presStyleIdx="3" presStyleCnt="5"/>
      <dgm:spPr/>
    </dgm:pt>
    <dgm:pt modelId="{3EA25EDC-0D66-44AA-B089-EA1169843999}" type="pres">
      <dgm:prSet presAssocID="{3FB0F827-8D7E-45C0-8FAE-6707D98218DC}" presName="node" presStyleLbl="node1" presStyleIdx="4" presStyleCnt="5">
        <dgm:presLayoutVars>
          <dgm:bulletEnabled val="1"/>
        </dgm:presLayoutVars>
      </dgm:prSet>
      <dgm:spPr/>
    </dgm:pt>
    <dgm:pt modelId="{221ED31B-F125-46F8-98B2-451E5F5CCC7C}" type="pres">
      <dgm:prSet presAssocID="{3D32BBCD-F828-4751-9A81-E054365CEEB0}" presName="sibTrans" presStyleLbl="sibTrans2D1" presStyleIdx="4" presStyleCnt="5"/>
      <dgm:spPr/>
    </dgm:pt>
    <dgm:pt modelId="{916705C0-F1F3-47F2-A449-C43B625FC49F}" type="pres">
      <dgm:prSet presAssocID="{3D32BBCD-F828-4751-9A81-E054365CEEB0}" presName="connectorText" presStyleLbl="sibTrans2D1" presStyleIdx="4" presStyleCnt="5"/>
      <dgm:spPr/>
    </dgm:pt>
  </dgm:ptLst>
  <dgm:cxnLst>
    <dgm:cxn modelId="{1067B131-7B8C-4BBF-9BF0-A4AB843A022F}" type="presOf" srcId="{3D32BBCD-F828-4751-9A81-E054365CEEB0}" destId="{221ED31B-F125-46F8-98B2-451E5F5CCC7C}" srcOrd="0" destOrd="0" presId="urn:microsoft.com/office/officeart/2005/8/layout/cycle2"/>
    <dgm:cxn modelId="{4C131710-8793-46C6-B357-19E34A568AA2}" srcId="{0E912A33-A5DE-4C2E-B16D-7D6E7FD69028}" destId="{E4B20787-160A-4ADB-8FC7-D2C319AB6E56}" srcOrd="3" destOrd="0" parTransId="{F1B16BAD-90FC-43CC-8260-F4571B629F52}" sibTransId="{CA57BD5C-28C7-483B-B4D6-2FE7430BA046}"/>
    <dgm:cxn modelId="{A1476722-4CAF-4699-BCB1-D5710EAA3553}" type="presOf" srcId="{ADE1F070-235A-48A9-95F2-E7BB2BBF98EA}" destId="{18D9FAD0-62AC-48E1-B86C-2D8FB08E3114}" srcOrd="0" destOrd="0" presId="urn:microsoft.com/office/officeart/2005/8/layout/cycle2"/>
    <dgm:cxn modelId="{3CE3563F-0C5F-4300-9BAD-D82BE4AD267E}" type="presOf" srcId="{CA57BD5C-28C7-483B-B4D6-2FE7430BA046}" destId="{760615E9-4767-4FB1-9F9B-F79051279E84}" srcOrd="1" destOrd="0" presId="urn:microsoft.com/office/officeart/2005/8/layout/cycle2"/>
    <dgm:cxn modelId="{C6697AF5-777C-4D85-9D7C-3E8F58396943}" srcId="{0E912A33-A5DE-4C2E-B16D-7D6E7FD69028}" destId="{6A5151CE-4AA6-47D8-A387-853987262BAF}" srcOrd="2" destOrd="0" parTransId="{86DAABE8-0732-4B44-8DA0-BAD57CE4DC47}" sibTransId="{20DCCCBC-2538-47D3-9687-8B83DEBE021A}"/>
    <dgm:cxn modelId="{FAC766D0-AFDA-472D-BC2C-67ADE3033DCF}" type="presOf" srcId="{3D32BBCD-F828-4751-9A81-E054365CEEB0}" destId="{916705C0-F1F3-47F2-A449-C43B625FC49F}" srcOrd="1" destOrd="0" presId="urn:microsoft.com/office/officeart/2005/8/layout/cycle2"/>
    <dgm:cxn modelId="{35639CD8-6553-453B-88EA-D9D0EE0134D8}" type="presOf" srcId="{20DCCCBC-2538-47D3-9687-8B83DEBE021A}" destId="{04558D68-B442-4F3F-BF53-B6C60B371E56}" srcOrd="0" destOrd="0" presId="urn:microsoft.com/office/officeart/2005/8/layout/cycle2"/>
    <dgm:cxn modelId="{A33E140B-AB67-4340-A421-73E48F1BE430}" type="presOf" srcId="{25A7F0D5-8126-4BAB-85A4-E34A6570202C}" destId="{BADD6DF2-78B1-4615-8DF1-7785CCDAD479}" srcOrd="0" destOrd="0" presId="urn:microsoft.com/office/officeart/2005/8/layout/cycle2"/>
    <dgm:cxn modelId="{E11DE09A-C8C7-461C-8197-4BF909EEDB23}" type="presOf" srcId="{CA57BD5C-28C7-483B-B4D6-2FE7430BA046}" destId="{D1C0E147-684D-4646-A264-D002DB3CDF19}" srcOrd="0" destOrd="0" presId="urn:microsoft.com/office/officeart/2005/8/layout/cycle2"/>
    <dgm:cxn modelId="{24380CF4-1B4E-46D8-ADC8-D8FBE0ED0482}" type="presOf" srcId="{0E912A33-A5DE-4C2E-B16D-7D6E7FD69028}" destId="{4E92562E-7EE6-48D2-B1D4-17EC02513FE4}" srcOrd="0" destOrd="0" presId="urn:microsoft.com/office/officeart/2005/8/layout/cycle2"/>
    <dgm:cxn modelId="{39DF7B9F-C105-46F5-B89E-9C512C86AF78}" type="presOf" srcId="{20DCCCBC-2538-47D3-9687-8B83DEBE021A}" destId="{326F348E-F798-4ADB-BB36-06A900A0E415}" srcOrd="1" destOrd="0" presId="urn:microsoft.com/office/officeart/2005/8/layout/cycle2"/>
    <dgm:cxn modelId="{72178F65-60EB-4526-B6D2-14B6C4F7F595}" type="presOf" srcId="{25A7F0D5-8126-4BAB-85A4-E34A6570202C}" destId="{B19DFB8E-8E40-42CC-A8DF-5EE8D1EE5A88}" srcOrd="1" destOrd="0" presId="urn:microsoft.com/office/officeart/2005/8/layout/cycle2"/>
    <dgm:cxn modelId="{EB6976F1-3905-42A6-B74E-E524CD3FE534}" type="presOf" srcId="{6A5151CE-4AA6-47D8-A387-853987262BAF}" destId="{485F40CA-A433-4C8C-8B97-B24D61F7270C}" srcOrd="0" destOrd="0" presId="urn:microsoft.com/office/officeart/2005/8/layout/cycle2"/>
    <dgm:cxn modelId="{B65BFA96-E3AF-4B42-B77D-6B69AD04457C}" type="presOf" srcId="{2F135AB2-CB5D-45DC-BAA3-648F82A59B9C}" destId="{936C5B66-587F-4AB5-BC85-6C51AE737B74}" srcOrd="0" destOrd="0" presId="urn:microsoft.com/office/officeart/2005/8/layout/cycle2"/>
    <dgm:cxn modelId="{B89CB36C-866D-45F5-875A-C79E24145E8A}" srcId="{0E912A33-A5DE-4C2E-B16D-7D6E7FD69028}" destId="{4A4B9687-7B94-4BB4-8DE6-4A1C3993C241}" srcOrd="1" destOrd="0" parTransId="{CFBACDC8-35D3-40EF-AECD-DA4EE26F7465}" sibTransId="{ADE1F070-235A-48A9-95F2-E7BB2BBF98EA}"/>
    <dgm:cxn modelId="{279361C9-BDDE-43BB-BDCB-03C608DC86A0}" srcId="{0E912A33-A5DE-4C2E-B16D-7D6E7FD69028}" destId="{2F135AB2-CB5D-45DC-BAA3-648F82A59B9C}" srcOrd="0" destOrd="0" parTransId="{DBA65E4E-480A-4DF4-9983-269C008E7A61}" sibTransId="{25A7F0D5-8126-4BAB-85A4-E34A6570202C}"/>
    <dgm:cxn modelId="{81090EB2-75BC-43C1-BA07-88D1EDC7102A}" type="presOf" srcId="{ADE1F070-235A-48A9-95F2-E7BB2BBF98EA}" destId="{12F5C533-4655-4137-910E-A05AE975250A}" srcOrd="1" destOrd="0" presId="urn:microsoft.com/office/officeart/2005/8/layout/cycle2"/>
    <dgm:cxn modelId="{26DD8804-0BC5-4EF8-A76F-E8B20DC496FA}" type="presOf" srcId="{E4B20787-160A-4ADB-8FC7-D2C319AB6E56}" destId="{3A82F6D0-36BD-49D0-B2AA-A66D30E8309C}" srcOrd="0" destOrd="0" presId="urn:microsoft.com/office/officeart/2005/8/layout/cycle2"/>
    <dgm:cxn modelId="{1AA64AAD-BEC0-4813-A56D-090BA4EF201B}" type="presOf" srcId="{4A4B9687-7B94-4BB4-8DE6-4A1C3993C241}" destId="{65932841-E733-44A3-961A-EB4541CA1C8B}" srcOrd="0" destOrd="0" presId="urn:microsoft.com/office/officeart/2005/8/layout/cycle2"/>
    <dgm:cxn modelId="{7890FF94-6CFB-43D7-8594-CD6528A70461}" srcId="{0E912A33-A5DE-4C2E-B16D-7D6E7FD69028}" destId="{3FB0F827-8D7E-45C0-8FAE-6707D98218DC}" srcOrd="4" destOrd="0" parTransId="{9A7D0B76-1DB6-4EC9-B692-43FE8731E272}" sibTransId="{3D32BBCD-F828-4751-9A81-E054365CEEB0}"/>
    <dgm:cxn modelId="{18477131-27F3-4DC1-A4CC-E246E9C8EFD4}" type="presOf" srcId="{3FB0F827-8D7E-45C0-8FAE-6707D98218DC}" destId="{3EA25EDC-0D66-44AA-B089-EA1169843999}" srcOrd="0" destOrd="0" presId="urn:microsoft.com/office/officeart/2005/8/layout/cycle2"/>
    <dgm:cxn modelId="{73017ECF-809F-40AD-A6DA-788EBBA09584}" type="presParOf" srcId="{4E92562E-7EE6-48D2-B1D4-17EC02513FE4}" destId="{936C5B66-587F-4AB5-BC85-6C51AE737B74}" srcOrd="0" destOrd="0" presId="urn:microsoft.com/office/officeart/2005/8/layout/cycle2"/>
    <dgm:cxn modelId="{1B6E4315-B04E-4ACC-A9DD-FF8C35C977F7}" type="presParOf" srcId="{4E92562E-7EE6-48D2-B1D4-17EC02513FE4}" destId="{BADD6DF2-78B1-4615-8DF1-7785CCDAD479}" srcOrd="1" destOrd="0" presId="urn:microsoft.com/office/officeart/2005/8/layout/cycle2"/>
    <dgm:cxn modelId="{D2F561C2-BD0C-41D8-B00E-DEE11125CA30}" type="presParOf" srcId="{BADD6DF2-78B1-4615-8DF1-7785CCDAD479}" destId="{B19DFB8E-8E40-42CC-A8DF-5EE8D1EE5A88}" srcOrd="0" destOrd="0" presId="urn:microsoft.com/office/officeart/2005/8/layout/cycle2"/>
    <dgm:cxn modelId="{71D0BCF3-7697-41CC-BB64-FBDC32A05991}" type="presParOf" srcId="{4E92562E-7EE6-48D2-B1D4-17EC02513FE4}" destId="{65932841-E733-44A3-961A-EB4541CA1C8B}" srcOrd="2" destOrd="0" presId="urn:microsoft.com/office/officeart/2005/8/layout/cycle2"/>
    <dgm:cxn modelId="{6170A0BF-381E-4EB3-B9C4-ACBC633B2047}" type="presParOf" srcId="{4E92562E-7EE6-48D2-B1D4-17EC02513FE4}" destId="{18D9FAD0-62AC-48E1-B86C-2D8FB08E3114}" srcOrd="3" destOrd="0" presId="urn:microsoft.com/office/officeart/2005/8/layout/cycle2"/>
    <dgm:cxn modelId="{3175C146-638B-4154-80A5-BDB389830F83}" type="presParOf" srcId="{18D9FAD0-62AC-48E1-B86C-2D8FB08E3114}" destId="{12F5C533-4655-4137-910E-A05AE975250A}" srcOrd="0" destOrd="0" presId="urn:microsoft.com/office/officeart/2005/8/layout/cycle2"/>
    <dgm:cxn modelId="{53050F47-DD1A-4C26-83C1-E82AF9B0D04C}" type="presParOf" srcId="{4E92562E-7EE6-48D2-B1D4-17EC02513FE4}" destId="{485F40CA-A433-4C8C-8B97-B24D61F7270C}" srcOrd="4" destOrd="0" presId="urn:microsoft.com/office/officeart/2005/8/layout/cycle2"/>
    <dgm:cxn modelId="{377BA292-DD40-4E40-8538-A0A03640093D}" type="presParOf" srcId="{4E92562E-7EE6-48D2-B1D4-17EC02513FE4}" destId="{04558D68-B442-4F3F-BF53-B6C60B371E56}" srcOrd="5" destOrd="0" presId="urn:microsoft.com/office/officeart/2005/8/layout/cycle2"/>
    <dgm:cxn modelId="{FE461FBB-CD40-4E15-954B-D202A77715C2}" type="presParOf" srcId="{04558D68-B442-4F3F-BF53-B6C60B371E56}" destId="{326F348E-F798-4ADB-BB36-06A900A0E415}" srcOrd="0" destOrd="0" presId="urn:microsoft.com/office/officeart/2005/8/layout/cycle2"/>
    <dgm:cxn modelId="{40586F3C-4465-4063-A3A1-5E4D62491D85}" type="presParOf" srcId="{4E92562E-7EE6-48D2-B1D4-17EC02513FE4}" destId="{3A82F6D0-36BD-49D0-B2AA-A66D30E8309C}" srcOrd="6" destOrd="0" presId="urn:microsoft.com/office/officeart/2005/8/layout/cycle2"/>
    <dgm:cxn modelId="{E8F06EE1-0C34-4660-AABA-245F6CDBEA1D}" type="presParOf" srcId="{4E92562E-7EE6-48D2-B1D4-17EC02513FE4}" destId="{D1C0E147-684D-4646-A264-D002DB3CDF19}" srcOrd="7" destOrd="0" presId="urn:microsoft.com/office/officeart/2005/8/layout/cycle2"/>
    <dgm:cxn modelId="{7CDF444D-F35E-47A6-B208-7A84BA1B6355}" type="presParOf" srcId="{D1C0E147-684D-4646-A264-D002DB3CDF19}" destId="{760615E9-4767-4FB1-9F9B-F79051279E84}" srcOrd="0" destOrd="0" presId="urn:microsoft.com/office/officeart/2005/8/layout/cycle2"/>
    <dgm:cxn modelId="{BB30EBEE-AEEE-4F8A-BDF2-10ABE698D3A7}" type="presParOf" srcId="{4E92562E-7EE6-48D2-B1D4-17EC02513FE4}" destId="{3EA25EDC-0D66-44AA-B089-EA1169843999}" srcOrd="8" destOrd="0" presId="urn:microsoft.com/office/officeart/2005/8/layout/cycle2"/>
    <dgm:cxn modelId="{BAB01238-6289-46BE-B6E7-F422AF1F892B}" type="presParOf" srcId="{4E92562E-7EE6-48D2-B1D4-17EC02513FE4}" destId="{221ED31B-F125-46F8-98B2-451E5F5CCC7C}" srcOrd="9" destOrd="0" presId="urn:microsoft.com/office/officeart/2005/8/layout/cycle2"/>
    <dgm:cxn modelId="{8EF76510-5A0F-4A77-95D9-D98929789187}" type="presParOf" srcId="{221ED31B-F125-46F8-98B2-451E5F5CCC7C}" destId="{916705C0-F1F3-47F2-A449-C43B625FC49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6C5B66-587F-4AB5-BC85-6C51AE737B74}">
      <dsp:nvSpPr>
        <dsp:cNvPr id="0" name=""/>
        <dsp:cNvSpPr/>
      </dsp:nvSpPr>
      <dsp:spPr>
        <a:xfrm>
          <a:off x="3365375" y="1330"/>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Η σωστή λειτουργία ενός μεγάλου αριθμού μηχανών, συσκευών και συστημάτων εξαρτάται με κάποιο τρόπο από τη βαρύτητα.</a:t>
          </a:r>
          <a:endParaRPr lang="el-GR" sz="900" kern="1200" dirty="0"/>
        </a:p>
      </dsp:txBody>
      <dsp:txXfrm>
        <a:off x="3584876" y="220831"/>
        <a:ext cx="1059846" cy="1059846"/>
      </dsp:txXfrm>
    </dsp:sp>
    <dsp:sp modelId="{BADD6DF2-78B1-4615-8DF1-7785CCDAD479}">
      <dsp:nvSpPr>
        <dsp:cNvPr id="0" name=""/>
        <dsp:cNvSpPr/>
      </dsp:nvSpPr>
      <dsp:spPr>
        <a:xfrm rot="2160000">
          <a:off x="4817158" y="1153320"/>
          <a:ext cx="39971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l-GR" sz="2100" kern="1200"/>
        </a:p>
      </dsp:txBody>
      <dsp:txXfrm>
        <a:off x="4828609" y="1219250"/>
        <a:ext cx="279798" cy="303517"/>
      </dsp:txXfrm>
    </dsp:sp>
    <dsp:sp modelId="{65932841-E733-44A3-961A-EB4541CA1C8B}">
      <dsp:nvSpPr>
        <dsp:cNvPr id="0" name=""/>
        <dsp:cNvSpPr/>
      </dsp:nvSpPr>
      <dsp:spPr>
        <a:xfrm>
          <a:off x="5188108" y="1325622"/>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Με τη βοήθεια της βαρύτητας έχουμε τη δυνατότητα να παράγουμε ηλεκτρικό ρεύμα από τα υδροηλεκτρικά εργοστάσια.</a:t>
          </a:r>
          <a:endParaRPr lang="el-GR" sz="900" kern="1200" dirty="0"/>
        </a:p>
      </dsp:txBody>
      <dsp:txXfrm>
        <a:off x="5407609" y="1545123"/>
        <a:ext cx="1059846" cy="1059846"/>
      </dsp:txXfrm>
    </dsp:sp>
    <dsp:sp modelId="{18D9FAD0-62AC-48E1-B86C-2D8FB08E3114}">
      <dsp:nvSpPr>
        <dsp:cNvPr id="0" name=""/>
        <dsp:cNvSpPr/>
      </dsp:nvSpPr>
      <dsp:spPr>
        <a:xfrm rot="6480000">
          <a:off x="5393061" y="2882732"/>
          <a:ext cx="39971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l-GR" sz="2100" kern="1200"/>
        </a:p>
      </dsp:txBody>
      <dsp:txXfrm rot="10800000">
        <a:off x="5471545" y="2926882"/>
        <a:ext cx="279798" cy="303517"/>
      </dsp:txXfrm>
    </dsp:sp>
    <dsp:sp modelId="{485F40CA-A433-4C8C-8B97-B24D61F7270C}">
      <dsp:nvSpPr>
        <dsp:cNvPr id="0" name=""/>
        <dsp:cNvSpPr/>
      </dsp:nvSpPr>
      <dsp:spPr>
        <a:xfrm>
          <a:off x="4491886" y="3468373"/>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 Ένα ρολόι που λειτουργεί με ένα εκκρεμές βασίζει τη λειτουργία του στη δύναμη της βαρύτητας για τον υπολογισμό του χρόνου.</a:t>
          </a:r>
          <a:endParaRPr lang="el-GR" sz="900" kern="1200" dirty="0"/>
        </a:p>
      </dsp:txBody>
      <dsp:txXfrm>
        <a:off x="4711387" y="3687874"/>
        <a:ext cx="1059846" cy="1059846"/>
      </dsp:txXfrm>
    </dsp:sp>
    <dsp:sp modelId="{04558D68-B442-4F3F-BF53-B6C60B371E56}">
      <dsp:nvSpPr>
        <dsp:cNvPr id="0" name=""/>
        <dsp:cNvSpPr/>
      </dsp:nvSpPr>
      <dsp:spPr>
        <a:xfrm rot="10800000">
          <a:off x="3926256" y="3964867"/>
          <a:ext cx="39971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l-GR" sz="2100" kern="1200"/>
        </a:p>
      </dsp:txBody>
      <dsp:txXfrm rot="10800000">
        <a:off x="4046169" y="4066039"/>
        <a:ext cx="279798" cy="303517"/>
      </dsp:txXfrm>
    </dsp:sp>
    <dsp:sp modelId="{3A82F6D0-36BD-49D0-B2AA-A66D30E8309C}">
      <dsp:nvSpPr>
        <dsp:cNvPr id="0" name=""/>
        <dsp:cNvSpPr/>
      </dsp:nvSpPr>
      <dsp:spPr>
        <a:xfrm>
          <a:off x="2238865" y="3468373"/>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smtClean="0"/>
            <a:t> 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l-GR" sz="900" kern="1200"/>
        </a:p>
      </dsp:txBody>
      <dsp:txXfrm>
        <a:off x="2458366" y="3687874"/>
        <a:ext cx="1059846" cy="1059846"/>
      </dsp:txXfrm>
    </dsp:sp>
    <dsp:sp modelId="{D1C0E147-684D-4646-A264-D002DB3CDF19}">
      <dsp:nvSpPr>
        <dsp:cNvPr id="0" name=""/>
        <dsp:cNvSpPr/>
      </dsp:nvSpPr>
      <dsp:spPr>
        <a:xfrm rot="15120000">
          <a:off x="2443818" y="2904250"/>
          <a:ext cx="39971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l-GR" sz="2100" kern="1200"/>
        </a:p>
      </dsp:txBody>
      <dsp:txXfrm rot="10800000">
        <a:off x="2522302" y="3062444"/>
        <a:ext cx="279798" cy="303517"/>
      </dsp:txXfrm>
    </dsp:sp>
    <dsp:sp modelId="{3EA25EDC-0D66-44AA-B089-EA1169843999}">
      <dsp:nvSpPr>
        <dsp:cNvPr id="0" name=""/>
        <dsp:cNvSpPr/>
      </dsp:nvSpPr>
      <dsp:spPr>
        <a:xfrm>
          <a:off x="1542643" y="1325622"/>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 Τέλος, οι τεχνητοί δορυφόροι είναι και αυτοί μια εφαρμογή της βαρύτητας που μαθηματικά είχε διατυπωθεί στο έργο "Principia" του Νεύτωνα.</a:t>
          </a:r>
          <a:endParaRPr lang="el-GR" sz="900" kern="1200" dirty="0"/>
        </a:p>
      </dsp:txBody>
      <dsp:txXfrm>
        <a:off x="1762144" y="1545123"/>
        <a:ext cx="1059846" cy="1059846"/>
      </dsp:txXfrm>
    </dsp:sp>
    <dsp:sp modelId="{221ED31B-F125-46F8-98B2-451E5F5CCC7C}">
      <dsp:nvSpPr>
        <dsp:cNvPr id="0" name=""/>
        <dsp:cNvSpPr/>
      </dsp:nvSpPr>
      <dsp:spPr>
        <a:xfrm rot="19440000">
          <a:off x="2994425" y="1166619"/>
          <a:ext cx="39971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l-GR" sz="2100" kern="1200"/>
        </a:p>
      </dsp:txBody>
      <dsp:txXfrm>
        <a:off x="3005876" y="1303033"/>
        <a:ext cx="279798" cy="303517"/>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4BBA83-4BB2-44DE-A51B-F9127E039315}" type="datetimeFigureOut">
              <a:rPr lang="el-GR" smtClean="0"/>
              <a:t>19/4/2018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02436F-894E-47B9-836A-48BE8A0890CD}" type="slidenum">
              <a:rPr lang="el-GR" smtClean="0"/>
              <a:t>‹#›</a:t>
            </a:fld>
            <a:endParaRPr lang="el-GR"/>
          </a:p>
        </p:txBody>
      </p:sp>
    </p:spTree>
    <p:extLst>
      <p:ext uri="{BB962C8B-B14F-4D97-AF65-F5344CB8AC3E}">
        <p14:creationId xmlns:p14="http://schemas.microsoft.com/office/powerpoint/2010/main" val="822572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7602436F-894E-47B9-836A-48BE8A0890CD}" type="slidenum">
              <a:rPr lang="el-GR" smtClean="0"/>
              <a:t>1</a:t>
            </a:fld>
            <a:endParaRPr lang="el-GR"/>
          </a:p>
        </p:txBody>
      </p:sp>
    </p:spTree>
    <p:extLst>
      <p:ext uri="{BB962C8B-B14F-4D97-AF65-F5344CB8AC3E}">
        <p14:creationId xmlns:p14="http://schemas.microsoft.com/office/powerpoint/2010/main" val="940981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84EDC5C7-72F7-423E-BE34-3AFA26311BEE}" type="datetime1">
              <a:rPr lang="el-GR" smtClean="0"/>
              <a:t>19/4/2018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247304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691BDAD-5DFE-4D3D-9CF1-D710E722B2D5}" type="datetime1">
              <a:rPr lang="el-GR" smtClean="0"/>
              <a:t>19/4/2018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221537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DC4E512-1C56-41BB-9CC8-8FA77BFCDBE4}" type="datetime1">
              <a:rPr lang="el-GR" smtClean="0"/>
              <a:t>19/4/2018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1382225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30FC553E-9F0B-42B9-AAEC-4CBBFC1FD9E5}" type="datetime1">
              <a:rPr lang="el-GR" smtClean="0"/>
              <a:t>19/4/2018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3334483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93C24C56-AC26-4753-8168-AFF7686CF83B}" type="datetime1">
              <a:rPr lang="el-GR" smtClean="0"/>
              <a:t>19/4/2018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247788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2B4A9497-FB62-4F2B-90A4-8DED7140CBD0}" type="datetime1">
              <a:rPr lang="el-GR" smtClean="0"/>
              <a:t>19/4/2018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3174523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36B51D30-7308-4306-95AE-CD7D94BE3F47}" type="datetime1">
              <a:rPr lang="el-GR" smtClean="0"/>
              <a:t>19/4/2018</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244313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9511EEF9-20A8-458D-A190-D715620FA2FE}" type="datetime1">
              <a:rPr lang="el-GR" smtClean="0"/>
              <a:t>19/4/2018</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301699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912E49FA-B30F-4EF5-80C8-E324E7189951}" type="datetime1">
              <a:rPr lang="el-GR" smtClean="0"/>
              <a:t>19/4/2018</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308123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31572A79-83F8-4C01-9176-C16ABA2F529A}" type="datetime1">
              <a:rPr lang="el-GR" smtClean="0"/>
              <a:t>19/4/2018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3278044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85BCA8EA-F40A-4851-A029-451017D2D1E4}" type="datetime1">
              <a:rPr lang="el-GR" smtClean="0"/>
              <a:t>19/4/2018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9BFEE73-C87F-47F6-9199-FA4B9280641F}" type="slidenum">
              <a:rPr lang="el-GR" smtClean="0"/>
              <a:t>‹#›</a:t>
            </a:fld>
            <a:endParaRPr lang="el-GR"/>
          </a:p>
        </p:txBody>
      </p:sp>
    </p:spTree>
    <p:extLst>
      <p:ext uri="{BB962C8B-B14F-4D97-AF65-F5344CB8AC3E}">
        <p14:creationId xmlns:p14="http://schemas.microsoft.com/office/powerpoint/2010/main" val="2460483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F1E4EF-73B6-4CB4-8D2D-B2E434ECF18C}" type="datetime1">
              <a:rPr lang="el-GR" smtClean="0"/>
              <a:t>19/4/2018</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FEE73-C87F-47F6-9199-FA4B9280641F}" type="slidenum">
              <a:rPr lang="el-GR" smtClean="0"/>
              <a:t>‹#›</a:t>
            </a:fld>
            <a:endParaRPr lang="el-GR"/>
          </a:p>
        </p:txBody>
      </p:sp>
    </p:spTree>
    <p:extLst>
      <p:ext uri="{BB962C8B-B14F-4D97-AF65-F5344CB8AC3E}">
        <p14:creationId xmlns:p14="http://schemas.microsoft.com/office/powerpoint/2010/main" val="375772076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 y="0"/>
            <a:ext cx="9143999" cy="1412776"/>
          </a:xfrm>
          <a:solidFill>
            <a:schemeClr val="bg1"/>
          </a:solidFill>
        </p:spPr>
        <p:txBody>
          <a:bodyPr>
            <a:normAutofit/>
          </a:bodyPr>
          <a:lstStyle/>
          <a:p>
            <a:r>
              <a:rPr lang="el-GR" sz="3200" dirty="0" smtClean="0"/>
              <a:t>Η Βαρύτητα</a:t>
            </a:r>
            <a:endParaRPr lang="el-GR" sz="3200" dirty="0"/>
          </a:p>
        </p:txBody>
      </p:sp>
      <p:sp>
        <p:nvSpPr>
          <p:cNvPr id="3" name="Υπότιτλος 2"/>
          <p:cNvSpPr>
            <a:spLocks noGrp="1"/>
          </p:cNvSpPr>
          <p:nvPr>
            <p:ph type="subTitle" idx="1"/>
          </p:nvPr>
        </p:nvSpPr>
        <p:spPr>
          <a:xfrm>
            <a:off x="2627784" y="4729337"/>
            <a:ext cx="5724127" cy="720080"/>
          </a:xfrm>
        </p:spPr>
        <p:txBody>
          <a:bodyPr>
            <a:normAutofit/>
          </a:bodyPr>
          <a:lstStyle/>
          <a:p>
            <a:r>
              <a:rPr lang="el-GR" dirty="0" err="1" smtClean="0"/>
              <a:t>Μεταβιτσιάδου</a:t>
            </a:r>
            <a:r>
              <a:rPr lang="el-GR" dirty="0" smtClean="0"/>
              <a:t> Ελένη - 4328</a:t>
            </a:r>
            <a:endParaRPr lang="el-G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5144"/>
            <a:ext cx="1979711" cy="2132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834341" cy="834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34341"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sp>
        <p:nvSpPr>
          <p:cNvPr id="9" name="Θέση ημερομηνίας 8"/>
          <p:cNvSpPr>
            <a:spLocks noGrp="1"/>
          </p:cNvSpPr>
          <p:nvPr>
            <p:ph type="dt" sz="half" idx="10"/>
          </p:nvPr>
        </p:nvSpPr>
        <p:spPr>
          <a:xfrm>
            <a:off x="1979711" y="6488198"/>
            <a:ext cx="2133600" cy="365125"/>
          </a:xfrm>
        </p:spPr>
        <p:txBody>
          <a:bodyPr/>
          <a:lstStyle/>
          <a:p>
            <a:r>
              <a:rPr lang="el-GR" dirty="0" smtClean="0"/>
              <a:t>Η Βαρύτητα</a:t>
            </a:r>
            <a:endParaRPr lang="el-GR" dirty="0"/>
          </a:p>
        </p:txBody>
      </p:sp>
      <p:sp>
        <p:nvSpPr>
          <p:cNvPr id="10" name="Θέση αριθμού διαφάνειας 9"/>
          <p:cNvSpPr>
            <a:spLocks noGrp="1"/>
          </p:cNvSpPr>
          <p:nvPr>
            <p:ph type="sldNum" sz="quarter" idx="12"/>
          </p:nvPr>
        </p:nvSpPr>
        <p:spPr/>
        <p:txBody>
          <a:bodyPr/>
          <a:lstStyle/>
          <a:p>
            <a:fld id="{C9BFEE73-C87F-47F6-9199-FA4B9280641F}" type="slidenum">
              <a:rPr lang="el-GR" smtClean="0"/>
              <a:t>1</a:t>
            </a:fld>
            <a:endParaRPr lang="el-GR"/>
          </a:p>
        </p:txBody>
      </p:sp>
    </p:spTree>
    <p:extLst>
      <p:ext uri="{BB962C8B-B14F-4D97-AF65-F5344CB8AC3E}">
        <p14:creationId xmlns:p14="http://schemas.microsoft.com/office/powerpoint/2010/main" val="911775918"/>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2776"/>
          </a:xfrm>
          <a:solidFill>
            <a:schemeClr val="bg1"/>
          </a:solidFill>
        </p:spPr>
        <p:txBody>
          <a:bodyPr>
            <a:normAutofit/>
          </a:bodyPr>
          <a:lstStyle/>
          <a:p>
            <a:r>
              <a:rPr lang="el-GR" sz="3200" dirty="0" smtClean="0"/>
              <a:t>Η Βαρύτητα</a:t>
            </a:r>
            <a:endParaRPr lang="el-GR" sz="3200" dirty="0"/>
          </a:p>
        </p:txBody>
      </p:sp>
      <p:sp>
        <p:nvSpPr>
          <p:cNvPr id="3" name="Θέση περιεχομένου 2"/>
          <p:cNvSpPr>
            <a:spLocks noGrp="1"/>
          </p:cNvSpPr>
          <p:nvPr>
            <p:ph idx="1"/>
          </p:nvPr>
        </p:nvSpPr>
        <p:spPr>
          <a:xfrm>
            <a:off x="457200" y="1628800"/>
            <a:ext cx="8229600" cy="4497363"/>
          </a:xfrm>
        </p:spPr>
        <p:txBody>
          <a:bodyPr/>
          <a:lstStyle/>
          <a:p>
            <a:pPr marL="0" indent="0">
              <a:buNone/>
            </a:pPr>
            <a:r>
              <a:rPr lang="el-GR" sz="2000" dirty="0" smtClean="0"/>
              <a:t>Τι είναι η Βαρύτητα</a:t>
            </a:r>
            <a:r>
              <a:rPr lang="en-US" sz="2000" dirty="0" smtClean="0"/>
              <a:t>;</a:t>
            </a:r>
            <a:endParaRPr lang="el-GR" sz="2000" dirty="0" smtClean="0"/>
          </a:p>
          <a:p>
            <a:pPr marL="0" indent="0">
              <a:buNone/>
            </a:pPr>
            <a:r>
              <a:rPr lang="el-GR" sz="2000" dirty="0" smtClean="0"/>
              <a:t>Στη φυσική, βαρύτητα ονομάζεται η ιδιότητα των υλικών σωμάτων να έλκουν και να έλκονται αμοιβαία με άλλα υλικά σώματα. Τα </a:t>
            </a:r>
            <a:r>
              <a:rPr lang="el-GR" sz="2000" dirty="0" err="1" smtClean="0"/>
              <a:t>ελκόμενα</a:t>
            </a:r>
            <a:r>
              <a:rPr lang="el-GR" sz="20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n-US" sz="2000"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82"/>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35025" y="482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4400"/>
            <a:ext cx="1981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ημερομηνίας 3"/>
          <p:cNvSpPr>
            <a:spLocks noGrp="1"/>
          </p:cNvSpPr>
          <p:nvPr>
            <p:ph type="dt" sz="half" idx="10"/>
          </p:nvPr>
        </p:nvSpPr>
        <p:spPr>
          <a:xfrm>
            <a:off x="1981200" y="6492875"/>
            <a:ext cx="1440160" cy="365125"/>
          </a:xfrm>
        </p:spPr>
        <p:txBody>
          <a:bodyPr/>
          <a:lstStyle/>
          <a:p>
            <a:r>
              <a:rPr lang="el-GR" dirty="0" smtClean="0"/>
              <a:t>Η Βαρύτητα</a:t>
            </a:r>
            <a:endParaRPr lang="el-GR" dirty="0"/>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t>2</a:t>
            </a:fld>
            <a:endParaRPr lang="el-GR"/>
          </a:p>
        </p:txBody>
      </p:sp>
    </p:spTree>
    <p:extLst>
      <p:ext uri="{BB962C8B-B14F-4D97-AF65-F5344CB8AC3E}">
        <p14:creationId xmlns:p14="http://schemas.microsoft.com/office/powerpoint/2010/main" val="1415406986"/>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2776"/>
          </a:xfrm>
          <a:solidFill>
            <a:schemeClr val="bg1"/>
          </a:solidFill>
        </p:spPr>
        <p:txBody>
          <a:bodyPr>
            <a:normAutofit/>
          </a:bodyPr>
          <a:lstStyle/>
          <a:p>
            <a:r>
              <a:rPr lang="el-GR" sz="3200" dirty="0" smtClean="0"/>
              <a:t>Ποιος ανακάλυψε τη Βαρύτητα</a:t>
            </a:r>
            <a:r>
              <a:rPr lang="en-US" sz="3200" dirty="0" smtClean="0"/>
              <a:t>;</a:t>
            </a:r>
            <a:endParaRPr lang="el-GR" sz="3200" dirty="0"/>
          </a:p>
        </p:txBody>
      </p:sp>
      <p:sp>
        <p:nvSpPr>
          <p:cNvPr id="3" name="Θέση περιεχομένου 2"/>
          <p:cNvSpPr>
            <a:spLocks noGrp="1"/>
          </p:cNvSpPr>
          <p:nvPr>
            <p:ph idx="1"/>
          </p:nvPr>
        </p:nvSpPr>
        <p:spPr>
          <a:xfrm>
            <a:off x="457200" y="1628800"/>
            <a:ext cx="8229600" cy="3095600"/>
          </a:xfrm>
        </p:spPr>
        <p:txBody>
          <a:bodyPr>
            <a:normAutofit fontScale="62500" lnSpcReduction="20000"/>
          </a:bodyPr>
          <a:lstStyle/>
          <a:p>
            <a:pPr marL="0" indent="0">
              <a:buNone/>
            </a:pPr>
            <a:r>
              <a:rPr lang="el-GR" sz="2000" dirty="0" smtClean="0"/>
              <a:t>Υπήρξαν πολλές θεωρίες για την βαρύτητα από την εποχή του Έλληνα φιλόσοφου Αριστοτέλη τον 4ο αιώνα </a:t>
            </a:r>
            <a:r>
              <a:rPr lang="el-GR" sz="2000" dirty="0" err="1" smtClean="0"/>
              <a:t>π.Χ.</a:t>
            </a:r>
            <a:r>
              <a:rPr lang="el-GR" sz="2000" dirty="0" smtClean="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sz="2000" dirty="0" err="1" smtClean="0"/>
              <a:t>Βραχμαγκούπτα</a:t>
            </a:r>
            <a:r>
              <a:rPr lang="el-GR" sz="2000" dirty="0" smtClean="0"/>
              <a:t> (</a:t>
            </a:r>
            <a:r>
              <a:rPr lang="el-GR" sz="2000" dirty="0" err="1" smtClean="0"/>
              <a:t>Brahmagupta</a:t>
            </a:r>
            <a:r>
              <a:rPr lang="el-GR" sz="2000" dirty="0" smtClean="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sz="2000" dirty="0" err="1" smtClean="0"/>
              <a:t>gurutvā</a:t>
            </a:r>
            <a:r>
              <a:rPr lang="el-GR" sz="2000" dirty="0" smtClean="0"/>
              <a:t>-</a:t>
            </a:r>
            <a:r>
              <a:rPr lang="el-GR" sz="2000" dirty="0" err="1" smtClean="0"/>
              <a:t>karṣaṇam</a:t>
            </a:r>
            <a:r>
              <a:rPr lang="el-GR" sz="2000" dirty="0" smtClean="0"/>
              <a:t>', σήμαινε 'η έλξη του βάρους'. Ο </a:t>
            </a:r>
            <a:r>
              <a:rPr lang="el-GR" sz="2000" dirty="0" err="1" smtClean="0"/>
              <a:t>Βραχμαγκούπτα</a:t>
            </a:r>
            <a:r>
              <a:rPr lang="el-GR" sz="2000" dirty="0" smtClean="0"/>
              <a:t> επίσης υιοθέτησε το ηλιοκεντρικό σύστημα για την βαρύτητα, το οποίο είχε νωρίτερα αναπτύξει ο </a:t>
            </a:r>
            <a:r>
              <a:rPr lang="el-GR" sz="2000" dirty="0" err="1" smtClean="0"/>
              <a:t>Αριαμπιάτα</a:t>
            </a:r>
            <a:r>
              <a:rPr lang="el-GR" sz="2000" dirty="0" smtClean="0"/>
              <a:t> (</a:t>
            </a:r>
            <a:r>
              <a:rPr lang="el-GR" sz="2000" dirty="0" err="1" smtClean="0"/>
              <a:t>Aryabhata</a:t>
            </a:r>
            <a:r>
              <a:rPr lang="el-GR" sz="2000" dirty="0" smtClean="0"/>
              <a:t>) το 499.</a:t>
            </a:r>
          </a:p>
          <a:p>
            <a:pPr marL="0" indent="0">
              <a:buNone/>
            </a:pPr>
            <a:endParaRPr lang="el-GR" sz="2000" dirty="0" smtClean="0"/>
          </a:p>
          <a:p>
            <a:pPr marL="0" indent="0">
              <a:buNone/>
            </a:pPr>
            <a:r>
              <a:rPr lang="el-GR" sz="2000" dirty="0" smtClean="0"/>
              <a:t>Εργαζόμενος πάνω σε αυτές τις ιδέες, το 1687 ο Άγγλος μαθηματικός Σερ Ισαάκ Νεύτων (</a:t>
            </a:r>
            <a:r>
              <a:rPr lang="el-GR" sz="2000" dirty="0" err="1" smtClean="0"/>
              <a:t>Sir</a:t>
            </a:r>
            <a:r>
              <a:rPr lang="el-GR" sz="2000" dirty="0" smtClean="0"/>
              <a:t> </a:t>
            </a:r>
            <a:r>
              <a:rPr lang="el-GR" sz="2000" dirty="0" err="1" smtClean="0"/>
              <a:t>Isaac</a:t>
            </a:r>
            <a:r>
              <a:rPr lang="el-GR" sz="2000" dirty="0" smtClean="0"/>
              <a:t> </a:t>
            </a:r>
            <a:r>
              <a:rPr lang="el-GR" sz="2000" dirty="0" err="1" smtClean="0"/>
              <a:t>Newton</a:t>
            </a:r>
            <a:r>
              <a:rPr lang="el-GR" sz="2000" dirty="0" smtClean="0"/>
              <a:t>) δημοσίευσε το διάσημο έργο του "</a:t>
            </a:r>
            <a:r>
              <a:rPr lang="el-GR" sz="2000" dirty="0" err="1" smtClean="0"/>
              <a:t>Principia</a:t>
            </a:r>
            <a:r>
              <a:rPr lang="el-GR" sz="2000"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sz="2000"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t>3</a:t>
            </a:fld>
            <a:endParaRPr lang="el-G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4400"/>
            <a:ext cx="1981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835442"/>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340768"/>
          </a:xfrm>
          <a:solidFill>
            <a:schemeClr val="bg1"/>
          </a:solidFill>
        </p:spPr>
        <p:txBody>
          <a:bodyPr>
            <a:normAutofit/>
          </a:bodyPr>
          <a:lstStyle/>
          <a:p>
            <a:r>
              <a:rPr lang="el-GR" sz="3200" dirty="0" smtClean="0"/>
              <a:t>Πώς μας επηρεάζει η Βαρύτητα</a:t>
            </a:r>
            <a:r>
              <a:rPr lang="en-US" sz="3200" dirty="0" smtClean="0"/>
              <a:t>;</a:t>
            </a:r>
            <a:endParaRPr lang="el-GR" sz="3200" dirty="0"/>
          </a:p>
        </p:txBody>
      </p:sp>
      <p:graphicFrame>
        <p:nvGraphicFramePr>
          <p:cNvPr id="6" name="Θέση περιεχομένου 5"/>
          <p:cNvGraphicFramePr>
            <a:graphicFrameLocks noGrp="1"/>
          </p:cNvGraphicFramePr>
          <p:nvPr>
            <p:ph idx="1"/>
            <p:extLst>
              <p:ext uri="{D42A27DB-BD31-4B8C-83A1-F6EECF244321}">
                <p14:modId xmlns:p14="http://schemas.microsoft.com/office/powerpoint/2010/main" val="1212731842"/>
              </p:ext>
            </p:extLst>
          </p:nvPr>
        </p:nvGraphicFramePr>
        <p:xfrm>
          <a:off x="457200" y="1412776"/>
          <a:ext cx="8229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Θέση ημερομηνίας 3"/>
          <p:cNvSpPr>
            <a:spLocks noGrp="1"/>
          </p:cNvSpPr>
          <p:nvPr>
            <p:ph type="dt" sz="half" idx="10"/>
          </p:nvPr>
        </p:nvSpPr>
        <p:spPr>
          <a:xfrm>
            <a:off x="1981200" y="6492875"/>
            <a:ext cx="2302768"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t>4</a:t>
            </a:fld>
            <a:endParaRPr lang="el-G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512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4724400"/>
            <a:ext cx="1981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62347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7638"/>
          </a:xfrm>
          <a:solidFill>
            <a:schemeClr val="bg1"/>
          </a:solidFill>
        </p:spPr>
        <p:txBody>
          <a:bodyPr>
            <a:normAutofit/>
          </a:bodyPr>
          <a:lstStyle/>
          <a:p>
            <a:r>
              <a:rPr lang="el-GR" sz="3200" dirty="0" smtClean="0"/>
              <a:t>Η Βαρύτητα στη Σελήνη</a:t>
            </a:r>
            <a:endParaRPr lang="el-GR" sz="3200" dirty="0"/>
          </a:p>
        </p:txBody>
      </p:sp>
      <p:sp>
        <p:nvSpPr>
          <p:cNvPr id="3" name="Θέση περιεχομένου 2"/>
          <p:cNvSpPr>
            <a:spLocks noGrp="1"/>
          </p:cNvSpPr>
          <p:nvPr>
            <p:ph idx="1"/>
          </p:nvPr>
        </p:nvSpPr>
        <p:spPr>
          <a:xfrm>
            <a:off x="457200" y="1484784"/>
            <a:ext cx="8229600" cy="3024336"/>
          </a:xfrm>
        </p:spPr>
        <p:txBody>
          <a:bodyPr>
            <a:normAutofit fontScale="77500" lnSpcReduction="20000"/>
          </a:bodyPr>
          <a:lstStyle/>
          <a:p>
            <a:pPr marL="0" indent="0">
              <a:buNone/>
            </a:pPr>
            <a:r>
              <a:rPr lang="el-GR" dirty="0" smtClean="0"/>
              <a:t>H σελήνη είναι ο πέμπτος μεγαλύτερος δορυφόρος στο ηλιακό σύστημα. Έχει διάμετρο 3476 </a:t>
            </a:r>
            <a:r>
              <a:rPr lang="el-GR" dirty="0" err="1"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dirty="0" err="1" smtClean="0"/>
              <a:t>πρωτοϋπολογίστηκε</a:t>
            </a:r>
            <a:r>
              <a:rPr lang="el-GR" dirty="0" smtClean="0"/>
              <a:t> από τον Αρίσταρχο με σφάλμα 32% και αργότερα από τον Πτολεμαίο με σφάλμα μόνο 5%.</a:t>
            </a:r>
            <a:endParaRPr lang="el-GR"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t>5</a:t>
            </a:fld>
            <a:endParaRPr lang="el-G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4400"/>
            <a:ext cx="1981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549918"/>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7638"/>
          </a:xfrm>
          <a:solidFill>
            <a:schemeClr val="bg1"/>
          </a:solidFill>
        </p:spPr>
        <p:txBody>
          <a:bodyPr>
            <a:normAutofit/>
          </a:bodyPr>
          <a:lstStyle/>
          <a:p>
            <a:r>
              <a:rPr lang="el-GR" sz="3200" dirty="0" smtClean="0"/>
              <a:t>Επίλογος</a:t>
            </a:r>
            <a:endParaRPr lang="el-GR" sz="3200" dirty="0"/>
          </a:p>
        </p:txBody>
      </p:sp>
      <p:sp>
        <p:nvSpPr>
          <p:cNvPr id="3" name="Θέση περιεχομένου 2"/>
          <p:cNvSpPr>
            <a:spLocks noGrp="1"/>
          </p:cNvSpPr>
          <p:nvPr>
            <p:ph idx="1"/>
          </p:nvPr>
        </p:nvSpPr>
        <p:spPr>
          <a:xfrm>
            <a:off x="3095836" y="3602850"/>
            <a:ext cx="2880320" cy="648072"/>
          </a:xfrm>
        </p:spPr>
        <p:txBody>
          <a:bodyPr/>
          <a:lstStyle/>
          <a:p>
            <a:pPr marL="0" indent="0">
              <a:buNone/>
            </a:pPr>
            <a:r>
              <a:rPr lang="el-GR" dirty="0" smtClean="0"/>
              <a:t>Σας Ευχαριστώ! </a:t>
            </a:r>
            <a:endParaRPr lang="el-GR"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t>6</a:t>
            </a:fld>
            <a:endParaRPr lang="el-G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24400"/>
            <a:ext cx="1981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3968" y="4227001"/>
            <a:ext cx="504056" cy="504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81342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TotalTime>
  <Words>641</Words>
  <Application>Microsoft Office PowerPoint</Application>
  <PresentationFormat>Προβολή στην οθόνη (4:3)</PresentationFormat>
  <Paragraphs>38</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Βαρύτητα</vt:lpstr>
      <vt:lpstr>Η Βαρύτητα</vt:lpstr>
      <vt:lpstr>Ποιος ανακάλυψε τη Βαρύτητα;</vt:lpstr>
      <vt:lpstr>Πώς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User</dc:creator>
  <cp:lastModifiedBy>User</cp:lastModifiedBy>
  <cp:revision>11</cp:revision>
  <dcterms:created xsi:type="dcterms:W3CDTF">2018-04-19T08:48:11Z</dcterms:created>
  <dcterms:modified xsi:type="dcterms:W3CDTF">2018-04-19T10:31:54Z</dcterms:modified>
</cp:coreProperties>
</file>